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95" r:id="rId4"/>
    <p:sldId id="297" r:id="rId5"/>
    <p:sldId id="298" r:id="rId6"/>
    <p:sldId id="301" r:id="rId7"/>
    <p:sldId id="307" r:id="rId8"/>
    <p:sldId id="302" r:id="rId9"/>
    <p:sldId id="292" r:id="rId10"/>
    <p:sldId id="293" r:id="rId11"/>
    <p:sldId id="306" r:id="rId12"/>
    <p:sldId id="303" r:id="rId13"/>
    <p:sldId id="304" r:id="rId14"/>
    <p:sldId id="308" r:id="rId15"/>
    <p:sldId id="309" r:id="rId16"/>
    <p:sldId id="310" r:id="rId17"/>
    <p:sldId id="305" r:id="rId18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>
      <p:cViewPr>
        <p:scale>
          <a:sx n="66" d="100"/>
          <a:sy n="66" d="100"/>
        </p:scale>
        <p:origin x="644" y="-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1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4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24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34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14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217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3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7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5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0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4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4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9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52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8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9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49358" y="101093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09" y="1493772"/>
            <a:ext cx="1086358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HiPo: Detecting Fake News via Historical and Multi-Modal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Analyses of Social Media Posts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16669" y="5227996"/>
            <a:ext cx="17419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</a:rPr>
              <a:t>CIKM’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</a:rPr>
              <a:t>2023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71800" y="5210375"/>
            <a:ext cx="63473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2B69150-1FBC-42B6-75C1-A3E467DB0B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6400" y="2508633"/>
            <a:ext cx="9007722" cy="2432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DF5AD7F-1563-E17E-F5B4-9AE4FF7441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199" y="2109724"/>
            <a:ext cx="10687599" cy="31815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D900696-4366-DB6D-CAD3-161AD8B604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984" y="5410437"/>
            <a:ext cx="6070912" cy="7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26CE56F-545E-75C6-8516-0002B731D9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104" y="2054154"/>
            <a:ext cx="11633798" cy="274969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D5B5C72-52ED-B9D8-CA3F-43D3B05A01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3667" y="5181600"/>
            <a:ext cx="9484663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0522D59-B5C3-5498-94B8-0EA9AEA21B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754" y="2090473"/>
            <a:ext cx="10594931" cy="303219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EAC248C-C34C-E16C-6527-40B9BD6834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9811" y="5200181"/>
            <a:ext cx="5372376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B34000A-1763-1BC9-ADB4-6F568D29AE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1854119"/>
            <a:ext cx="9926629" cy="33792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50B867D-A681-B981-33F5-3331C71EC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0400" y="5419080"/>
            <a:ext cx="5296172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8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A5F6C78-242C-A172-5ACF-1F8929BC69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1828800"/>
            <a:ext cx="9220335" cy="40523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13737-0E8D-A3A6-19DE-418E8B415E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5807901"/>
            <a:ext cx="5404128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A0A3167-25B7-F26A-1829-08FD55A9D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6" y="2331440"/>
            <a:ext cx="12039599" cy="26977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05F409A-625F-5531-EB66-3CB85260A2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1200" y="5237128"/>
            <a:ext cx="7849003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1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F3DF753-4AEE-70F6-13E5-84CE78EB5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1913592"/>
            <a:ext cx="8155411" cy="42626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8414E83-C129-2B1C-5C5E-6B56E01BD7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2800" y="5976800"/>
            <a:ext cx="6315815" cy="5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1CFBA779-B386-B978-256E-973E1C020083}"/>
              </a:ext>
            </a:extLst>
          </p:cNvPr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1EA515C-DFA0-D6AB-1EB7-46DC6282DFE8}"/>
                </a:ext>
              </a:extLst>
            </p:cNvPr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C5897C47-504A-5F69-A1E2-C4A94403F5B1}"/>
                </a:ext>
              </a:extLst>
            </p:cNvPr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>
            <a:extLst>
              <a:ext uri="{FF2B5EF4-FFF2-40B4-BE49-F238E27FC236}">
                <a16:creationId xmlns:a16="http://schemas.microsoft.com/office/drawing/2014/main" id="{28487DC7-DD6A-F83F-0032-41A3A204B7D2}"/>
              </a:ext>
            </a:extLst>
          </p:cNvPr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62403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1D763FA-C605-EA8B-26A8-1F950CE58EDC}"/>
              </a:ext>
            </a:extLst>
          </p:cNvPr>
          <p:cNvSpPr txBox="1"/>
          <p:nvPr/>
        </p:nvSpPr>
        <p:spPr>
          <a:xfrm>
            <a:off x="3171189" y="990600"/>
            <a:ext cx="5849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A34F3FC-61B6-CCDD-0125-09D6FE7C51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813" y="1548234"/>
            <a:ext cx="5606936" cy="5236614"/>
          </a:xfrm>
          <a:prstGeom prst="rect">
            <a:avLst/>
          </a:prstGeom>
        </p:spPr>
      </p:pic>
      <p:sp>
        <p:nvSpPr>
          <p:cNvPr id="22" name="object 40">
            <a:extLst>
              <a:ext uri="{FF2B5EF4-FFF2-40B4-BE49-F238E27FC236}">
                <a16:creationId xmlns:a16="http://schemas.microsoft.com/office/drawing/2014/main" id="{E650A018-5282-33FD-4BE8-35E6C8C3A660}"/>
              </a:ext>
            </a:extLst>
          </p:cNvPr>
          <p:cNvSpPr txBox="1"/>
          <p:nvPr/>
        </p:nvSpPr>
        <p:spPr>
          <a:xfrm>
            <a:off x="6934199" y="2169257"/>
            <a:ext cx="167030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000" b="1" dirty="0"/>
              <a:t>Label</a:t>
            </a:r>
            <a:r>
              <a:rPr lang="en-US" altLang="zh-CN" b="1" dirty="0"/>
              <a:t> bias</a:t>
            </a:r>
            <a:endParaRPr lang="en-US" b="1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40">
            <a:extLst>
              <a:ext uri="{FF2B5EF4-FFF2-40B4-BE49-F238E27FC236}">
                <a16:creationId xmlns:a16="http://schemas.microsoft.com/office/drawing/2014/main" id="{0D678188-B836-11C4-FFFB-1415C7B012EA}"/>
              </a:ext>
            </a:extLst>
          </p:cNvPr>
          <p:cNvSpPr txBox="1"/>
          <p:nvPr/>
        </p:nvSpPr>
        <p:spPr>
          <a:xfrm>
            <a:off x="6934200" y="3816728"/>
            <a:ext cx="167030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000" b="1" dirty="0"/>
              <a:t>Time bias</a:t>
            </a:r>
            <a:endParaRPr lang="en-US" b="1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40">
            <a:extLst>
              <a:ext uri="{FF2B5EF4-FFF2-40B4-BE49-F238E27FC236}">
                <a16:creationId xmlns:a16="http://schemas.microsoft.com/office/drawing/2014/main" id="{742BD923-8458-B0A5-8E52-A135A5A7F2A2}"/>
              </a:ext>
            </a:extLst>
          </p:cNvPr>
          <p:cNvSpPr txBox="1"/>
          <p:nvPr/>
        </p:nvSpPr>
        <p:spPr>
          <a:xfrm>
            <a:off x="7239000" y="2636340"/>
            <a:ext cx="39623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just">
              <a:lnSpc>
                <a:spcPct val="100000"/>
              </a:lnSpc>
              <a:spcBef>
                <a:spcPts val="95"/>
              </a:spcBef>
            </a:pPr>
            <a:r>
              <a:rPr lang="en-US" altLang="zh-CN" dirty="0"/>
              <a:t>    due to the expensive labeling process and possible mislabeled news</a:t>
            </a:r>
            <a:endParaRPr lang="en-US" b="1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40">
            <a:extLst>
              <a:ext uri="{FF2B5EF4-FFF2-40B4-BE49-F238E27FC236}">
                <a16:creationId xmlns:a16="http://schemas.microsoft.com/office/drawing/2014/main" id="{009FC684-B877-576D-EBB1-615B1910561D}"/>
              </a:ext>
            </a:extLst>
          </p:cNvPr>
          <p:cNvSpPr txBox="1"/>
          <p:nvPr/>
        </p:nvSpPr>
        <p:spPr>
          <a:xfrm>
            <a:off x="7255042" y="4296666"/>
            <a:ext cx="3984057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just">
              <a:lnSpc>
                <a:spcPct val="100000"/>
              </a:lnSpc>
              <a:spcBef>
                <a:spcPts val="95"/>
              </a:spcBef>
            </a:pPr>
            <a:r>
              <a:rPr lang="en-US" altLang="zh-CN" dirty="0"/>
              <a:t>    temporally inconsistent evaluations that integrate future knowledge about the testing objects into the training phase or create unrealistic settings</a:t>
            </a:r>
            <a:endParaRPr lang="en-US" b="1" spc="-4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187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1D763FA-C605-EA8B-26A8-1F950CE58EDC}"/>
              </a:ext>
            </a:extLst>
          </p:cNvPr>
          <p:cNvSpPr txBox="1"/>
          <p:nvPr/>
        </p:nvSpPr>
        <p:spPr>
          <a:xfrm>
            <a:off x="3171189" y="1236306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48A876-722A-4E1E-5EF5-95BEF398C6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976628"/>
            <a:ext cx="1177598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3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EF402D2-E656-D4B3-ED37-DE8F9CA3C5D4}"/>
              </a:ext>
            </a:extLst>
          </p:cNvPr>
          <p:cNvSpPr txBox="1"/>
          <p:nvPr/>
        </p:nvSpPr>
        <p:spPr>
          <a:xfrm>
            <a:off x="6690359" y="2773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text</a:t>
            </a:r>
            <a:endParaRPr lang="zh-CN" altLang="en-US" b="1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492045D-E6D9-DC19-6C0B-FD2EF9829929}"/>
              </a:ext>
            </a:extLst>
          </p:cNvPr>
          <p:cNvSpPr txBox="1"/>
          <p:nvPr/>
        </p:nvSpPr>
        <p:spPr>
          <a:xfrm>
            <a:off x="6673426" y="342252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space</a:t>
            </a:r>
            <a:endParaRPr lang="zh-CN" altLang="en-US" b="1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D138863-AC36-E933-BDC6-352F4AD479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78" y="1916347"/>
            <a:ext cx="5715294" cy="421026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656B78E-2519-AE51-DE72-64CD53AE56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1631" y="2816477"/>
            <a:ext cx="1739989" cy="3111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E6BAF39-4AF9-4B5A-14FD-6B9AD885D4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8800" y="2773100"/>
            <a:ext cx="1346269" cy="31751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F685515-697E-92FD-D6F5-4F143BBE5D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8724" y="3524442"/>
            <a:ext cx="381020" cy="24766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FBE0FC-7C18-F95A-3532-0701174511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9935" y="4023822"/>
            <a:ext cx="4718292" cy="7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70CC648-E4FA-C3D2-1F40-0050927EB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148" y="1400775"/>
            <a:ext cx="3841947" cy="477544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795E579-23A5-4FFC-90BC-700E3B14BA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2590800"/>
            <a:ext cx="5118363" cy="56517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7A316DE-4346-27C6-86DC-15803E5EB3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3206738"/>
            <a:ext cx="4451579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7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1DE5A3B-7DDE-A388-0302-1BA18CFD1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795" y="1981200"/>
            <a:ext cx="10846357" cy="23813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46DEC7-3CA0-3255-494F-DBC649CA5D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754" y="4337172"/>
            <a:ext cx="5296172" cy="8572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2DECF2-623C-D174-09E3-AEA80C5115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053" y="5060912"/>
            <a:ext cx="4076910" cy="7302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F63317E-B32A-B074-C4EE-AA80014E36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186" y="5723216"/>
            <a:ext cx="4953255" cy="6540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0F0F9A7-55CC-6D50-3C93-E2666BA923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6600" y="4362572"/>
            <a:ext cx="1327218" cy="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47C3667-C9D0-7A6A-C4FF-8339BF9704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120" y="1786467"/>
            <a:ext cx="3587934" cy="38991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01BF14F-C981-E3B1-3E0C-AFCD59289E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168" y="2286000"/>
            <a:ext cx="5067560" cy="49532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764A422-A809-EEBD-1431-E5A46ADEDE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3328" y="2889257"/>
            <a:ext cx="5747045" cy="6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1E85BB9-720E-3903-5F0B-4963E45E8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6318" y="1828800"/>
            <a:ext cx="8979361" cy="217181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E91E11E-7F6E-85E7-BFCF-BD305E7089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0295" y="4191000"/>
            <a:ext cx="8871406" cy="23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6AAECF81-8A69-427E-447A-B8293A684D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4F7749-C8AF-CC1F-0716-5FC31B53B5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608" y="2109724"/>
            <a:ext cx="11638918" cy="30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18595</TotalTime>
  <Words>743</Words>
  <Application>Microsoft Office PowerPoint</Application>
  <PresentationFormat>宽屏</PresentationFormat>
  <Paragraphs>249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杨 蒋</cp:lastModifiedBy>
  <cp:revision>154</cp:revision>
  <dcterms:created xsi:type="dcterms:W3CDTF">2023-09-17T03:47:09Z</dcterms:created>
  <dcterms:modified xsi:type="dcterms:W3CDTF">2023-12-27T21:50:11Z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2023-08-27T08:00:00Z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2023-09-17T08:00:00Z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2052-12.1.0.15374</vt:lpwstr>
  </property>
</Properties>
</file>